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0"/>
  </p:notesMasterIdLst>
  <p:sldIdLst>
    <p:sldId id="347" r:id="rId3"/>
    <p:sldId id="350" r:id="rId4"/>
    <p:sldId id="296" r:id="rId5"/>
    <p:sldId id="351" r:id="rId6"/>
    <p:sldId id="352" r:id="rId7"/>
    <p:sldId id="353" r:id="rId8"/>
    <p:sldId id="345" r:id="rId9"/>
    <p:sldId id="355" r:id="rId10"/>
    <p:sldId id="356" r:id="rId11"/>
    <p:sldId id="357" r:id="rId12"/>
    <p:sldId id="358" r:id="rId13"/>
    <p:sldId id="359" r:id="rId14"/>
    <p:sldId id="360" r:id="rId15"/>
    <p:sldId id="361" r:id="rId16"/>
    <p:sldId id="362" r:id="rId17"/>
    <p:sldId id="363" r:id="rId18"/>
    <p:sldId id="34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(1a-1e)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6710"/>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Fiona was a very popular girl at school.From an early age, she tried hard to be kind and friendly to all the people she knew.She invited all of them to her birthday party and even gave gifts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20104"/>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However, everything changed on International Day of Friendship.In class that day, everyone had to make three gifts to give to their three best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.Fiona enjoyed the task (</a:t>
            </a:r>
            <a:r>
              <a:rPr lang="zh-CN" altLang="zh-CN" sz="2800">
                <a:solidFill>
                  <a:srgbClr val="000000"/>
                </a:solidFill>
                <a:latin typeface="Times New Roman" panose="02020603050405020304" pitchFamily="18" charset="0"/>
                <a:cs typeface="Times New Roman" panose="02020603050405020304" pitchFamily="18" charset="0"/>
              </a:rPr>
              <a:t>任务</a:t>
            </a:r>
            <a:r>
              <a:rPr lang="en-US" altLang="zh-CN" sz="2800">
                <a:solidFill>
                  <a:srgbClr val="000000"/>
                </a:solidFill>
                <a:latin typeface="Times New Roman" panose="02020603050405020304" pitchFamily="18" charset="0"/>
                <a:cs typeface="Times New Roman" panose="02020603050405020304" pitchFamily="18" charset="0"/>
              </a:rPr>
              <a:t>) of choosing three from among all her classmates.But when all the gifts had been made and shared out, she was the only one that didn’t receive a gift!Fiona couldn’t accept this and felt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crying sadly.Everyone came to comfort (</a:t>
            </a:r>
            <a:r>
              <a:rPr lang="zh-CN" altLang="zh-CN" sz="2800">
                <a:solidFill>
                  <a:srgbClr val="000000"/>
                </a:solidFill>
                <a:latin typeface="Times New Roman" panose="02020603050405020304" pitchFamily="18" charset="0"/>
                <a:cs typeface="Times New Roman" panose="02020603050405020304" pitchFamily="18" charset="0"/>
              </a:rPr>
              <a:t>安慰</a:t>
            </a:r>
            <a:r>
              <a:rPr lang="en-US" altLang="zh-CN" sz="2800">
                <a:solidFill>
                  <a:srgbClr val="000000"/>
                </a:solidFill>
                <a:latin typeface="Times New Roman" panose="02020603050405020304" pitchFamily="18" charset="0"/>
                <a:cs typeface="Times New Roman" panose="02020603050405020304" pitchFamily="18" charset="0"/>
              </a:rPr>
              <a:t>) her, but each only stayed for a short time before leaving—just as she had done to others so many times.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realized she was a good companion (</a:t>
            </a:r>
            <a:r>
              <a:rPr lang="zh-CN" altLang="zh-CN" sz="2800">
                <a:solidFill>
                  <a:srgbClr val="000000"/>
                </a:solidFill>
                <a:latin typeface="Times New Roman" panose="02020603050405020304" pitchFamily="18" charset="0"/>
                <a:cs typeface="Times New Roman" panose="02020603050405020304" pitchFamily="18" charset="0"/>
              </a:rPr>
              <a:t>同伴</a:t>
            </a:r>
            <a:r>
              <a:rPr lang="en-US" altLang="zh-CN" sz="2800">
                <a:solidFill>
                  <a:srgbClr val="000000"/>
                </a:solidFill>
                <a:latin typeface="Times New Roman" panose="02020603050405020304" pitchFamily="18" charset="0"/>
                <a:cs typeface="Times New Roman" panose="02020603050405020304" pitchFamily="18" charset="0"/>
              </a:rPr>
              <a:t>), but she wasn’t a true friend to anyone.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she had tried to be close to everyone, she found that it wasn’t enough to create true friendships.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5126"/>
            <a:ext cx="11430000" cy="619374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That night, Fiona went back to her home and told her mother about everything.Her mother said, “My dear, you cannot buy friends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 smile or a few good words.If you want true friends, 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give them time and real care.For a true friend, you must always be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good times and bad times.”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Hearing this, Fiona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change her ways to finally have some true friends.As she slept in bed that night, she thought about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make it.She thought about her mother, who was always ready to help her, encouraged her and loved her dearly.That was what made a true friend!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Fiona smiled happily, knowing she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had the best friend anyone could ever want.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50292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770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.A.nobody	B.somebody	C.everybody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.A.teenagers	B.friends	C.students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.A.terrible	B.excited	C.happy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.A.But	</a:t>
            </a:r>
            <a:r>
              <a:rPr lang="en-US" altLang="zh-CN" sz="2800" smtClean="0">
                <a:solidFill>
                  <a:srgbClr val="000000"/>
                </a:solidFill>
                <a:latin typeface="Times New Roman" panose="02020603050405020304" pitchFamily="18" charset="0"/>
                <a:cs typeface="Times New Roman" panose="02020603050405020304" pitchFamily="18" charset="0"/>
              </a:rPr>
              <a:t>	B.So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C.Although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.A.for	</a:t>
            </a:r>
            <a:r>
              <a:rPr lang="en-US" altLang="zh-CN" sz="2800" smtClean="0">
                <a:solidFill>
                  <a:srgbClr val="000000"/>
                </a:solidFill>
                <a:latin typeface="Times New Roman" panose="02020603050405020304" pitchFamily="18" charset="0"/>
                <a:cs typeface="Times New Roman" panose="02020603050405020304" pitchFamily="18" charset="0"/>
              </a:rPr>
              <a:t>	B.like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.A.would	B.might	C.must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.A.there	B.here	</a:t>
            </a:r>
            <a:r>
              <a:rPr lang="en-US" altLang="zh-CN" sz="2800" smtClean="0">
                <a:solidFill>
                  <a:srgbClr val="000000"/>
                </a:solidFill>
                <a:latin typeface="Times New Roman" panose="02020603050405020304" pitchFamily="18" charset="0"/>
                <a:cs typeface="Times New Roman" panose="02020603050405020304" pitchFamily="18" charset="0"/>
              </a:rPr>
              <a:t>	C.somewhere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.A.came	B.invited	C.decided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.A.what	B.how	</a:t>
            </a:r>
            <a:r>
              <a:rPr lang="en-US" altLang="zh-CN" sz="2800" smtClean="0">
                <a:solidFill>
                  <a:srgbClr val="000000"/>
                </a:solidFill>
                <a:latin typeface="Times New Roman" panose="02020603050405020304" pitchFamily="18" charset="0"/>
                <a:cs typeface="Times New Roman" panose="02020603050405020304" pitchFamily="18" charset="0"/>
              </a:rPr>
              <a:t>	C.when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.A.still	B.almost	C.already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723549"/>
            <a:ext cx="4528804"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CBACC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CACBC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8401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74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三、任务型阅读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根据其内容填空或回答问题。</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至</a:t>
            </a: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题每题答案不超过</a:t>
            </a: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个单词</a:t>
            </a: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题须用完整句子回答。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boys and girls!Do you like to make new friends at school?Here’s some of my advice.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First, don’t be shy!Try to talk to all of your classmates.Smile and say, “Hello!What’s your name?” If you didn’t hear the name clearly, try, “Sorry, can you repeat that for me, please?” Then give your name and say, “Nice to meet you!” It’s really as simple as that!It’s important to get people’s names right.If you get them wrong, they might feel sad!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7705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53257"/>
            <a:ext cx="11430000" cy="451328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Second, ask questions!Ask about school, sports, music, and more!As you listen, think of more questions to ask.That way, when your classmate stops talking, you can jump in and ask another question!But remember, you have to be a good listener before you can ask good questions.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 don’t forget to share!Tell your classmates something interesting about yourself.Then your new friends can get to know you too!Soon enough, you’ll be the best of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hope you find my advice helpful!Now go and make some new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65620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40986"/>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passage is about how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writer gives us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advice.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.If you get people’s names wrong,they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should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before asking questions.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.What is your advice on how to make new friends?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096925" y="651260"/>
            <a:ext cx="273504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make new friends</a:t>
            </a:r>
            <a:endParaRPr lang="zh-CN" altLang="en-US" sz="2800"/>
          </a:p>
        </p:txBody>
      </p:sp>
      <p:sp>
        <p:nvSpPr>
          <p:cNvPr id="4" name="矩形 3"/>
          <p:cNvSpPr>
            <a:spLocks noChangeAspect="1"/>
          </p:cNvSpPr>
          <p:nvPr/>
        </p:nvSpPr>
        <p:spPr>
          <a:xfrm>
            <a:off x="3722554" y="1172483"/>
            <a:ext cx="22749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three pieces of</a:t>
            </a:r>
            <a:endParaRPr lang="zh-CN" altLang="en-US" sz="2800"/>
          </a:p>
        </p:txBody>
      </p:sp>
      <p:sp>
        <p:nvSpPr>
          <p:cNvPr id="5" name="矩形 4"/>
          <p:cNvSpPr>
            <a:spLocks noChangeAspect="1"/>
          </p:cNvSpPr>
          <p:nvPr/>
        </p:nvSpPr>
        <p:spPr>
          <a:xfrm>
            <a:off x="6464447" y="1734802"/>
            <a:ext cx="227498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might feel sad</a:t>
            </a:r>
            <a:endParaRPr lang="zh-CN" altLang="en-US" sz="2800"/>
          </a:p>
        </p:txBody>
      </p:sp>
      <p:sp>
        <p:nvSpPr>
          <p:cNvPr id="6" name="矩形 5"/>
          <p:cNvSpPr>
            <a:spLocks noChangeAspect="1"/>
          </p:cNvSpPr>
          <p:nvPr/>
        </p:nvSpPr>
        <p:spPr>
          <a:xfrm>
            <a:off x="2585063" y="2289605"/>
            <a:ext cx="23246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listen carefully</a:t>
            </a:r>
            <a:endParaRPr lang="zh-CN" altLang="en-US" sz="2800"/>
          </a:p>
        </p:txBody>
      </p:sp>
      <p:sp>
        <p:nvSpPr>
          <p:cNvPr id="7" name="矩形 6"/>
          <p:cNvSpPr>
            <a:spLocks noChangeAspect="1"/>
          </p:cNvSpPr>
          <p:nvPr/>
        </p:nvSpPr>
        <p:spPr>
          <a:xfrm>
            <a:off x="401548" y="3441459"/>
            <a:ext cx="9009198" cy="1084977"/>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 think joining clubs is an excellent way to make new friends</a:t>
            </a:r>
            <a:r>
              <a:rPr lang="en-US" altLang="zh-CN" sz="2800" smtClean="0">
                <a:solidFill>
                  <a:srgbClr val="FF0000"/>
                </a:solidFill>
                <a:latin typeface="Times New Roman" panose="02020603050405020304" pitchFamily="18" charset="0"/>
              </a:rPr>
              <a:t>.</a:t>
            </a:r>
          </a:p>
          <a:p>
            <a:pPr>
              <a:lnSpc>
                <a:spcPct val="120000"/>
              </a:lnSpc>
            </a:pPr>
            <a:r>
              <a:rPr lang="en-US" altLang="zh-CN" sz="2800" smtClean="0">
                <a:solidFill>
                  <a:srgbClr val="FF0000"/>
                </a:solidFill>
                <a:latin typeface="Times New Roman" panose="02020603050405020304" pitchFamily="18" charset="0"/>
              </a:rPr>
              <a:t>(</a:t>
            </a:r>
            <a:r>
              <a:rPr lang="zh-CN" altLang="en-US" sz="2800">
                <a:solidFill>
                  <a:srgbClr val="FF0000"/>
                </a:solidFill>
                <a:latin typeface="Times New Roman" panose="02020603050405020304" pitchFamily="18" charset="0"/>
              </a:rPr>
              <a:t>本题答案不唯一</a:t>
            </a:r>
            <a:r>
              <a:rPr lang="en-US" altLang="zh-CN" sz="2800">
                <a:solidFill>
                  <a:srgbClr val="FF0000"/>
                </a:solidFill>
                <a:latin typeface="Times New Roman" panose="02020603050405020304" pitchFamily="18" charset="0"/>
              </a:rPr>
              <a:t>,</a:t>
            </a:r>
            <a:r>
              <a:rPr lang="zh-CN" altLang="en-US" sz="2800">
                <a:solidFill>
                  <a:srgbClr val="FF0000"/>
                </a:solidFill>
                <a:latin typeface="Times New Roman" panose="02020603050405020304" pitchFamily="18" charset="0"/>
              </a:rPr>
              <a:t>言之有理即可。</a:t>
            </a:r>
            <a:r>
              <a:rPr lang="en-US" altLang="zh-CN" sz="2800">
                <a:solidFill>
                  <a:srgbClr val="FF0000"/>
                </a:solidFill>
                <a:latin typeface="Times New Roman" panose="02020603050405020304" pitchFamily="18" charset="0"/>
              </a:rPr>
              <a:t>)</a:t>
            </a:r>
            <a:endParaRPr lang="zh-CN" altLang="en-US" sz="2800"/>
          </a:p>
        </p:txBody>
      </p:sp>
    </p:spTree>
    <p:extLst>
      <p:ext uri="{BB962C8B-B14F-4D97-AF65-F5344CB8AC3E}">
        <p14:creationId xmlns:p14="http://schemas.microsoft.com/office/powerpoint/2010/main" val="341208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23721"/>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twins look so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that even their teacher sometimes can’t tell them apart.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cat looked at itself in the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and tried to touch the “other cat”.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.Tom has a strong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drawing.He fills his notebooks with colorful pictures.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小说</a:t>
            </a:r>
            <a:r>
              <a:rPr lang="en-US" altLang="zh-CN" sz="2800">
                <a:solidFill>
                  <a:srgbClr val="000000"/>
                </a:solidFill>
                <a:latin typeface="Times New Roman" panose="02020603050405020304" pitchFamily="18" charset="0"/>
                <a:cs typeface="Times New Roman" panose="02020603050405020304" pitchFamily="18" charset="0"/>
              </a:rPr>
              <a:t>) tells a magical story about a boy who makes friends with a dragon.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.Dogs have an amazing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感觉</a:t>
            </a:r>
            <a:r>
              <a:rPr lang="en-US" altLang="zh-CN" sz="2800">
                <a:solidFill>
                  <a:srgbClr val="000000"/>
                </a:solidFill>
                <a:latin typeface="Times New Roman" panose="02020603050405020304" pitchFamily="18" charset="0"/>
                <a:cs typeface="Times New Roman" panose="02020603050405020304" pitchFamily="18" charset="0"/>
              </a:rPr>
              <a:t>) of smell—they can find things hidden far away!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3751010" y="1391726"/>
            <a:ext cx="88036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alike</a:t>
            </a:r>
            <a:endParaRPr lang="zh-CN" altLang="en-US" sz="2800"/>
          </a:p>
        </p:txBody>
      </p:sp>
      <p:sp>
        <p:nvSpPr>
          <p:cNvPr id="18" name="矩形 17"/>
          <p:cNvSpPr>
            <a:spLocks noChangeAspect="1"/>
          </p:cNvSpPr>
          <p:nvPr/>
        </p:nvSpPr>
        <p:spPr>
          <a:xfrm>
            <a:off x="5394875" y="2532158"/>
            <a:ext cx="110318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mirror</a:t>
            </a:r>
            <a:endParaRPr lang="zh-CN" altLang="en-US" sz="2800"/>
          </a:p>
        </p:txBody>
      </p:sp>
      <p:sp>
        <p:nvSpPr>
          <p:cNvPr id="19" name="矩形 18"/>
          <p:cNvSpPr>
            <a:spLocks noChangeAspect="1"/>
          </p:cNvSpPr>
          <p:nvPr/>
        </p:nvSpPr>
        <p:spPr>
          <a:xfrm>
            <a:off x="3422237" y="3067239"/>
            <a:ext cx="159851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interest</a:t>
            </a:r>
            <a:r>
              <a:rPr lang="zh-CN" altLang="en-US" sz="2800">
                <a:solidFill>
                  <a:srgbClr val="FF0000"/>
                </a:solidFill>
                <a:latin typeface="Times New Roman" panose="02020603050405020304" pitchFamily="18" charset="0"/>
              </a:rPr>
              <a:t>　</a:t>
            </a:r>
            <a:endParaRPr lang="zh-CN" altLang="en-US" sz="2800"/>
          </a:p>
        </p:txBody>
      </p:sp>
      <p:sp>
        <p:nvSpPr>
          <p:cNvPr id="20" name="矩形 19"/>
          <p:cNvSpPr>
            <a:spLocks noChangeAspect="1"/>
          </p:cNvSpPr>
          <p:nvPr/>
        </p:nvSpPr>
        <p:spPr>
          <a:xfrm>
            <a:off x="1490695" y="4146025"/>
            <a:ext cx="134043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novel</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4350536" y="5265908"/>
            <a:ext cx="96051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sense</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8769"/>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多亏了团队合作</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我们赢得了比赛。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teamwork, we won the game.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周末我和朋友们经常在公园里闲逛。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friends and I often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the park on weekends.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由于下大雨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足球比赛延期了。</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football match was put off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heavy rain.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露西比她的同学更擅长画画。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Lucy is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drawing </a:t>
            </a:r>
            <a:r>
              <a:rPr lang="en-US" altLang="zh-CN" sz="2800">
                <a:solidFill>
                  <a:srgbClr val="000000"/>
                </a:solidFill>
                <a:latin typeface="Times New Roman" panose="02020603050405020304" pitchFamily="18" charset="0"/>
                <a:cs typeface="Times New Roman" panose="02020603050405020304" pitchFamily="18" charset="0"/>
              </a:rPr>
              <a:t>than her classmates.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休息时我喜欢和妹妹分享零食。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like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snacks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sister during breaks.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847049" y="1370033"/>
            <a:ext cx="313579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Thanks </a:t>
            </a:r>
            <a:r>
              <a:rPr lang="en-US" altLang="zh-CN" sz="2800" smtClean="0">
                <a:solidFill>
                  <a:srgbClr val="FF0000"/>
                </a:solidFill>
                <a:latin typeface="Times New Roman" panose="02020603050405020304" pitchFamily="18" charset="0"/>
              </a:rPr>
              <a:t>             to</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4165602" y="2469369"/>
            <a:ext cx="25971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hang </a:t>
            </a:r>
            <a:r>
              <a:rPr lang="en-US" altLang="zh-CN" sz="2800" smtClean="0">
                <a:solidFill>
                  <a:srgbClr val="FF0000"/>
                </a:solidFill>
                <a:latin typeface="Times New Roman" panose="02020603050405020304" pitchFamily="18" charset="0"/>
              </a:rPr>
              <a:t>             out</a:t>
            </a:r>
            <a:endParaRPr lang="zh-CN" altLang="en-US" sz="2800"/>
          </a:p>
        </p:txBody>
      </p:sp>
      <p:sp>
        <p:nvSpPr>
          <p:cNvPr id="5" name="矩形 4"/>
          <p:cNvSpPr>
            <a:spLocks noChangeAspect="1"/>
          </p:cNvSpPr>
          <p:nvPr/>
        </p:nvSpPr>
        <p:spPr>
          <a:xfrm>
            <a:off x="5203292" y="3630349"/>
            <a:ext cx="287450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 </a:t>
            </a:r>
            <a:r>
              <a:rPr lang="en-US" altLang="zh-CN" sz="2800" smtClean="0">
                <a:solidFill>
                  <a:srgbClr val="FF0000"/>
                </a:solidFill>
                <a:latin typeface="Times New Roman" panose="02020603050405020304" pitchFamily="18" charset="0"/>
              </a:rPr>
              <a:t>         of</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1833369" y="4739958"/>
            <a:ext cx="25154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better </a:t>
            </a:r>
            <a:r>
              <a:rPr lang="en-US" altLang="zh-CN" sz="2800" smtClean="0">
                <a:solidFill>
                  <a:srgbClr val="FF0000"/>
                </a:solidFill>
                <a:latin typeface="Times New Roman" panose="02020603050405020304" pitchFamily="18" charset="0"/>
              </a:rPr>
              <a:t>             at</a:t>
            </a:r>
            <a:endParaRPr lang="zh-CN" altLang="en-US" sz="2800"/>
          </a:p>
        </p:txBody>
      </p:sp>
      <p:sp>
        <p:nvSpPr>
          <p:cNvPr id="7" name="矩形 6"/>
          <p:cNvSpPr>
            <a:spLocks noChangeAspect="1"/>
          </p:cNvSpPr>
          <p:nvPr/>
        </p:nvSpPr>
        <p:spPr>
          <a:xfrm>
            <a:off x="2028578" y="5806060"/>
            <a:ext cx="3563796"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share                     with</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4800"/>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think a good friend is like a mirror.(</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think a good friend is like a mirror.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.You can get to know people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by spending time and talking with them</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get </a:t>
            </a:r>
            <a:r>
              <a:rPr lang="en-US" altLang="zh-CN" sz="2800">
                <a:solidFill>
                  <a:srgbClr val="000000"/>
                </a:solidFill>
                <a:latin typeface="Times New Roman" panose="02020603050405020304" pitchFamily="18" charset="0"/>
                <a:cs typeface="Times New Roman" panose="02020603050405020304" pitchFamily="18" charset="0"/>
              </a:rPr>
              <a:t>to know people?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.They often hang out together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because they have similar hobbies and interests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often </a:t>
            </a:r>
            <a:r>
              <a:rPr lang="en-US" altLang="zh-CN" sz="2800">
                <a:solidFill>
                  <a:srgbClr val="000000"/>
                </a:solidFill>
                <a:latin typeface="Times New Roman" panose="02020603050405020304" pitchFamily="18" charset="0"/>
                <a:cs typeface="Times New Roman" panose="02020603050405020304" pitchFamily="18" charset="0"/>
              </a:rPr>
              <a:t>hang out together?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196371" y="1429269"/>
            <a:ext cx="129548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don’t</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672389" y="3080554"/>
            <a:ext cx="461216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can              </a:t>
            </a:r>
            <a:r>
              <a:rPr lang="en-US" altLang="zh-CN" sz="2800">
                <a:solidFill>
                  <a:srgbClr val="FF0000"/>
                </a:solidFill>
                <a:latin typeface="Times New Roman" panose="02020603050405020304" pitchFamily="18" charset="0"/>
              </a:rPr>
              <a:t>you</a:t>
            </a:r>
            <a:endParaRPr lang="zh-CN" altLang="en-US" sz="2800"/>
          </a:p>
        </p:txBody>
      </p:sp>
      <p:sp>
        <p:nvSpPr>
          <p:cNvPr id="5" name="矩形 4"/>
          <p:cNvSpPr>
            <a:spLocks noChangeAspect="1"/>
          </p:cNvSpPr>
          <p:nvPr/>
        </p:nvSpPr>
        <p:spPr>
          <a:xfrm>
            <a:off x="754583" y="4752387"/>
            <a:ext cx="428194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Why </a:t>
            </a:r>
            <a:r>
              <a:rPr lang="en-US" altLang="zh-CN" sz="2800" smtClean="0">
                <a:solidFill>
                  <a:srgbClr val="FF0000"/>
                </a:solidFill>
                <a:latin typeface="Times New Roman" panose="02020603050405020304" pitchFamily="18" charset="0"/>
              </a:rPr>
              <a:t>             do             they</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43364"/>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 play badminton well.He plays badminton better.(</a:t>
            </a:r>
            <a:r>
              <a:rPr lang="zh-CN" altLang="zh-CN" sz="2800">
                <a:solidFill>
                  <a:srgbClr val="000000"/>
                </a:solidFill>
                <a:latin typeface="Times New Roman" panose="02020603050405020304" pitchFamily="18" charset="0"/>
                <a:cs typeface="Times New Roman" panose="02020603050405020304" pitchFamily="18" charset="0"/>
              </a:rPr>
              <a:t>合并为一句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play badminton well,but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.He is more straightforward than I am.(</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am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cs typeface="Times New Roman" panose="02020603050405020304" pitchFamily="18" charset="0"/>
              </a:rPr>
              <a:t>he </a:t>
            </a:r>
            <a:r>
              <a:rPr lang="en-US" altLang="zh-CN" sz="2800">
                <a:solidFill>
                  <a:srgbClr val="000000"/>
                </a:solidFill>
                <a:latin typeface="Times New Roman" panose="02020603050405020304" pitchFamily="18" charset="0"/>
                <a:cs typeface="Times New Roman" panose="02020603050405020304" pitchFamily="18" charset="0"/>
              </a:rPr>
              <a:t>is.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958509" y="2106422"/>
            <a:ext cx="380104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 </a:t>
            </a:r>
            <a:r>
              <a:rPr lang="en-US" altLang="zh-CN" sz="2800" smtClean="0">
                <a:solidFill>
                  <a:srgbClr val="FF0000"/>
                </a:solidFill>
                <a:latin typeface="Times New Roman" panose="02020603050405020304" pitchFamily="18" charset="0"/>
              </a:rPr>
              <a:t>          plays        </a:t>
            </a:r>
            <a:r>
              <a:rPr lang="en-US" altLang="zh-CN" sz="2800">
                <a:solidFill>
                  <a:srgbClr val="FF0000"/>
                </a:solidFill>
                <a:latin typeface="Times New Roman" panose="02020603050405020304" pitchFamily="18" charset="0"/>
              </a:rPr>
              <a:t>better</a:t>
            </a:r>
            <a:endParaRPr lang="zh-CN" altLang="en-US" sz="2800"/>
          </a:p>
        </p:txBody>
      </p:sp>
      <p:sp>
        <p:nvSpPr>
          <p:cNvPr id="4" name="矩形 3"/>
          <p:cNvSpPr>
            <a:spLocks noChangeAspect="1"/>
          </p:cNvSpPr>
          <p:nvPr/>
        </p:nvSpPr>
        <p:spPr>
          <a:xfrm>
            <a:off x="1660505" y="3205268"/>
            <a:ext cx="480933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less </a:t>
            </a:r>
            <a:r>
              <a:rPr lang="en-US" altLang="zh-CN" sz="2800" smtClean="0">
                <a:solidFill>
                  <a:srgbClr val="FF0000"/>
                </a:solidFill>
                <a:latin typeface="Times New Roman" panose="02020603050405020304" pitchFamily="18" charset="0"/>
              </a:rPr>
              <a:t>      straightforward       than</a:t>
            </a:r>
            <a:endParaRPr lang="zh-CN" altLang="en-US" sz="2800"/>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425819"/>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Everyone needs friends.How can you have a real friendship and keep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American writer Sally Seaman tells young students some smart ways to find friends.Sally says finding friendship is just like planting a tree.You plant the seed (</a:t>
            </a:r>
            <a:r>
              <a:rPr lang="zh-CN" altLang="zh-CN" sz="2800">
                <a:solidFill>
                  <a:srgbClr val="000000"/>
                </a:solidFill>
                <a:latin typeface="Times New Roman" panose="02020603050405020304" pitchFamily="18" charset="0"/>
                <a:cs typeface="Times New Roman" panose="02020603050405020304" pitchFamily="18" charset="0"/>
              </a:rPr>
              <a:t>种子</a:t>
            </a:r>
            <a:r>
              <a:rPr lang="en-US" altLang="zh-CN" sz="2800">
                <a:solidFill>
                  <a:srgbClr val="000000"/>
                </a:solidFill>
                <a:latin typeface="Times New Roman" panose="02020603050405020304" pitchFamily="18" charset="0"/>
                <a:cs typeface="Times New Roman" panose="02020603050405020304" pitchFamily="18" charset="0"/>
              </a:rPr>
              <a:t>) and take care of it to make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it</a:t>
            </a:r>
            <a:r>
              <a:rPr lang="en-US" altLang="zh-CN" sz="2800">
                <a:solidFill>
                  <a:srgbClr val="000000"/>
                </a:solidFill>
                <a:latin typeface="Times New Roman" panose="02020603050405020304" pitchFamily="18" charset="0"/>
                <a:cs typeface="Times New Roman" panose="02020603050405020304" pitchFamily="18" charset="0"/>
              </a:rPr>
              <a:t> grow.</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0180"/>
            <a:ext cx="11430000" cy="507344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makes a good friend?It’s not because he or she has money or good looks.A good friend should be kind and patient (</a:t>
            </a:r>
            <a:r>
              <a:rPr lang="zh-CN" altLang="zh-CN" sz="2800">
                <a:solidFill>
                  <a:srgbClr val="000000"/>
                </a:solidFill>
                <a:latin typeface="Times New Roman" panose="02020603050405020304" pitchFamily="18" charset="0"/>
                <a:cs typeface="Times New Roman" panose="02020603050405020304" pitchFamily="18" charset="0"/>
              </a:rPr>
              <a:t>有耐心的</a:t>
            </a:r>
            <a:r>
              <a:rPr lang="en-US" altLang="zh-CN" sz="2800">
                <a:solidFill>
                  <a:srgbClr val="000000"/>
                </a:solidFill>
                <a:latin typeface="Times New Roman" panose="02020603050405020304" pitchFamily="18" charset="0"/>
                <a:cs typeface="Times New Roman" panose="02020603050405020304" pitchFamily="18" charset="0"/>
              </a:rPr>
              <a:t>).For example, if you are in a bad mood (</a:t>
            </a:r>
            <a:r>
              <a:rPr lang="zh-CN" altLang="zh-CN" sz="2800">
                <a:solidFill>
                  <a:srgbClr val="000000"/>
                </a:solidFill>
                <a:latin typeface="Times New Roman" panose="02020603050405020304" pitchFamily="18" charset="0"/>
                <a:cs typeface="Times New Roman" panose="02020603050405020304" pitchFamily="18" charset="0"/>
              </a:rPr>
              <a:t>心情</a:t>
            </a:r>
            <a:r>
              <a:rPr lang="en-US" altLang="zh-CN" sz="2800">
                <a:solidFill>
                  <a:srgbClr val="000000"/>
                </a:solidFill>
                <a:latin typeface="Times New Roman" panose="02020603050405020304" pitchFamily="18" charset="0"/>
                <a:cs typeface="Times New Roman" panose="02020603050405020304" pitchFamily="18" charset="0"/>
              </a:rPr>
              <a:t>), a good friend should listen to you and do his or her best to help you.But things can’t always be happy.Even the best friends have fights.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should you do when you have a fight with your friend?You’d better talk to him or her.There are three steps to be friends again:say sorry to him or her;tell him or her how you are feeling;tell him or her why you did what you did.Remember that friendship is an important part in your life.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9427"/>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.Sally wants to tell students the ways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A.find </a:t>
            </a:r>
            <a:r>
              <a:rPr lang="en-US" altLang="zh-CN" sz="2800" smtClean="0">
                <a:solidFill>
                  <a:srgbClr val="000000"/>
                </a:solidFill>
                <a:latin typeface="Times New Roman" panose="02020603050405020304" pitchFamily="18" charset="0"/>
                <a:cs typeface="Times New Roman" panose="02020603050405020304" pitchFamily="18" charset="0"/>
              </a:rPr>
              <a:t>friends     B.plant trees    C.become </a:t>
            </a:r>
            <a:r>
              <a:rPr lang="en-US" altLang="zh-CN" sz="2800">
                <a:solidFill>
                  <a:srgbClr val="000000"/>
                </a:solidFill>
                <a:latin typeface="Times New Roman" panose="02020603050405020304" pitchFamily="18" charset="0"/>
                <a:cs typeface="Times New Roman" panose="02020603050405020304" pitchFamily="18" charset="0"/>
              </a:rPr>
              <a:t>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 good friend should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 kind and </a:t>
            </a:r>
            <a:r>
              <a:rPr lang="en-US" altLang="zh-CN" sz="2800" smtClean="0">
                <a:solidFill>
                  <a:srgbClr val="000000"/>
                </a:solidFill>
                <a:latin typeface="Times New Roman" panose="02020603050405020304" pitchFamily="18" charset="0"/>
                <a:cs typeface="Times New Roman" panose="02020603050405020304" pitchFamily="18" charset="0"/>
              </a:rPr>
              <a:t>patient   B.has money    C.be </a:t>
            </a:r>
            <a:r>
              <a:rPr lang="en-US" altLang="zh-CN" sz="2800">
                <a:solidFill>
                  <a:srgbClr val="000000"/>
                </a:solidFill>
                <a:latin typeface="Times New Roman" panose="02020603050405020304" pitchFamily="18" charset="0"/>
                <a:cs typeface="Times New Roman" panose="02020603050405020304" pitchFamily="18" charset="0"/>
              </a:rPr>
              <a:t>lovely and cool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underlined word “it” refers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friend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B.friendship</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C.the seed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best title for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A.Teenagers and Friendship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B.Everyone Needs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C.How to Find and Keep Friendships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710956" y="419975"/>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4029401" y="1560406"/>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5" name="矩形 4"/>
          <p:cNvSpPr/>
          <p:nvPr/>
        </p:nvSpPr>
        <p:spPr>
          <a:xfrm>
            <a:off x="6106274" y="269231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6096000" y="383876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508</TotalTime>
  <Words>833</Words>
  <Application>Microsoft Office PowerPoint</Application>
  <PresentationFormat>宽屏</PresentationFormat>
  <Paragraphs>109</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71</cp:revision>
  <dcterms:created xsi:type="dcterms:W3CDTF">2021-07-19T03:09:34Z</dcterms:created>
  <dcterms:modified xsi:type="dcterms:W3CDTF">2025-09-15T06:16:37Z</dcterms:modified>
</cp:coreProperties>
</file>